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57" r:id="rId3"/>
    <p:sldId id="269" r:id="rId4"/>
    <p:sldId id="270" r:id="rId5"/>
    <p:sldId id="273" r:id="rId6"/>
    <p:sldId id="274" r:id="rId7"/>
    <p:sldId id="263" r:id="rId8"/>
    <p:sldId id="260" r:id="rId9"/>
    <p:sldId id="26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kara Cristina Batista De Souza" userId="b48cc352-932a-4526-b725-90a8fa7c1260" providerId="ADAL" clId="{544B182D-26E9-45CE-AADE-26EFABEC7F24}"/>
    <pc:docChg chg="delSld">
      <pc:chgData name="Yaskara Cristina Batista De Souza" userId="b48cc352-932a-4526-b725-90a8fa7c1260" providerId="ADAL" clId="{544B182D-26E9-45CE-AADE-26EFABEC7F24}" dt="2021-10-19T17:34:24.971" v="0" actId="2696"/>
      <pc:docMkLst>
        <pc:docMk/>
      </pc:docMkLst>
      <pc:sldChg chg="del">
        <pc:chgData name="Yaskara Cristina Batista De Souza" userId="b48cc352-932a-4526-b725-90a8fa7c1260" providerId="ADAL" clId="{544B182D-26E9-45CE-AADE-26EFABEC7F24}" dt="2021-10-19T17:34:24.971" v="0" actId="2696"/>
        <pc:sldMkLst>
          <pc:docMk/>
          <pc:sldMk cId="1610758548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3160713" y="1395413"/>
          <a:ext cx="6272212" cy="367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650992" imgH="3733800" progId="CorelDraw.Graphic.16">
                  <p:embed/>
                </p:oleObj>
              </mc:Choice>
              <mc:Fallback>
                <p:oleObj name="CorelDRAW" r:id="rId2" imgW="5650992" imgH="3733800" progId="CorelDraw.Graphic.16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1395413"/>
                        <a:ext cx="6272212" cy="367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6D2C66C8-F66B-A64E-8090-A978DB0C7454}"/>
              </a:ext>
            </a:extLst>
          </p:cNvPr>
          <p:cNvSpPr txBox="1"/>
          <p:nvPr/>
        </p:nvSpPr>
        <p:spPr>
          <a:xfrm>
            <a:off x="7315199" y="4016828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69615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DDA54-2AC5-7F4A-B097-A0DE6DA4A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2049892"/>
          </a:xfrm>
        </p:spPr>
        <p:txBody>
          <a:bodyPr/>
          <a:lstStyle/>
          <a:p>
            <a:pPr algn="ctr"/>
            <a:r>
              <a:rPr lang="pt-BR" dirty="0"/>
              <a:t>Muito obrigado pela  atenção !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CB8B8FF-92B6-4E44-AC09-953EA95BDF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50185" y="2104607"/>
          <a:ext cx="6617383" cy="3797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650992" imgH="3733800" progId="CorelDraw.Graphic.16">
                  <p:embed/>
                </p:oleObj>
              </mc:Choice>
              <mc:Fallback>
                <p:oleObj name="CorelDRAW" r:id="rId2" imgW="5650992" imgH="3733800" progId="CorelDraw.Graphic.16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ACB8B8FF-92B6-4E44-AC09-953EA95BDF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0185" y="2104607"/>
                        <a:ext cx="6617383" cy="3797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7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E6009F5-B03C-0D4E-8662-791AD1798FBA}"/>
              </a:ext>
            </a:extLst>
          </p:cNvPr>
          <p:cNvSpPr txBox="1"/>
          <p:nvPr/>
        </p:nvSpPr>
        <p:spPr>
          <a:xfrm>
            <a:off x="1396314" y="420131"/>
            <a:ext cx="961355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Base Territorial do SIMA abrange 42 municípios, onde estão localizadas 919 indústrias de móveis, estofados e colchões. Emprega diretamente 19.800 trabalhadores.</a:t>
            </a:r>
          </a:p>
          <a:p>
            <a:pPr algn="just"/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município de Arapongas conta com aproximadamente 270 indústrias moveleiras, gerando cerca de 10 mil empregos diretos e movimentando cerca de 2,6 bilhões por ano.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arrecadação de tributos federais, estaduais e municipais, 64% vem das indústrias moveleiras.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F3BF84BA-AF37-FE41-A539-D4952DD2FA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19183" y="4575115"/>
          <a:ext cx="2353005" cy="1377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650992" imgH="3733800" progId="CorelDraw.Graphic.16">
                  <p:embed/>
                </p:oleObj>
              </mc:Choice>
              <mc:Fallback>
                <p:oleObj name="CorelDRAW" r:id="rId2" imgW="5650992" imgH="3733800" progId="CorelDraw.Graphic.16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F3BF84BA-AF37-FE41-A539-D4952DD2FA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9183" y="4575115"/>
                        <a:ext cx="2353005" cy="1377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20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CFB2D07-3B6F-493C-AA2C-75F2F1D412F0}"/>
              </a:ext>
            </a:extLst>
          </p:cNvPr>
          <p:cNvSpPr txBox="1"/>
          <p:nvPr/>
        </p:nvSpPr>
        <p:spPr>
          <a:xfrm>
            <a:off x="2148980" y="285226"/>
            <a:ext cx="789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DIRETORIA SIMA 2021/2024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24E5BA67-50B6-47EC-A6F1-C3E4A943DD14}"/>
              </a:ext>
            </a:extLst>
          </p:cNvPr>
          <p:cNvGraphicFramePr>
            <a:graphicFrameLocks noGrp="1"/>
          </p:cNvGraphicFramePr>
          <p:nvPr/>
        </p:nvGraphicFramePr>
        <p:xfrm>
          <a:off x="3386578" y="654558"/>
          <a:ext cx="4843479" cy="1637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1995">
                  <a:extLst>
                    <a:ext uri="{9D8B030D-6E8A-4147-A177-3AD203B41FA5}">
                      <a16:colId xmlns:a16="http://schemas.microsoft.com/office/drawing/2014/main" val="2603789136"/>
                    </a:ext>
                  </a:extLst>
                </a:gridCol>
                <a:gridCol w="2311484">
                  <a:extLst>
                    <a:ext uri="{9D8B030D-6E8A-4147-A177-3AD203B41FA5}">
                      <a16:colId xmlns:a16="http://schemas.microsoft.com/office/drawing/2014/main" val="1590418277"/>
                    </a:ext>
                  </a:extLst>
                </a:gridCol>
              </a:tblGrid>
              <a:tr h="242516">
                <a:tc>
                  <a:txBody>
                    <a:bodyPr/>
                    <a:lstStyle/>
                    <a:p>
                      <a:pPr algn="just"/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>
                          <a:effectLst/>
                        </a:rPr>
                        <a:t>Nome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063470"/>
                  </a:ext>
                </a:extLst>
              </a:tr>
              <a:tr h="242516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Presidente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José Lopes Aquino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08471"/>
                  </a:ext>
                </a:extLst>
              </a:tr>
              <a:tr h="242516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Vice Presidente/Secretário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Irineu Antonio Borrasca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4313989"/>
                  </a:ext>
                </a:extLst>
              </a:tr>
              <a:tr h="161187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Tesoureiro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Devanil Marostica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9220225"/>
                  </a:ext>
                </a:extLst>
              </a:tr>
              <a:tr h="242516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Tesoureiro Adjunto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Giancarlo Bega Pizza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3894630"/>
                  </a:ext>
                </a:extLst>
              </a:tr>
              <a:tr h="242516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Diretor Social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Jean Felipe Caobianco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013847"/>
                  </a:ext>
                </a:extLst>
              </a:tr>
              <a:tr h="242516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Diretor Social Suplente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Bruno Sanches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0989952"/>
                  </a:ext>
                </a:extLst>
              </a:tr>
            </a:tbl>
          </a:graphicData>
        </a:graphic>
      </p:graphicFrame>
      <p:sp>
        <p:nvSpPr>
          <p:cNvPr id="21" name="Rectangle 2">
            <a:extLst>
              <a:ext uri="{FF2B5EF4-FFF2-40B4-BE49-F238E27FC236}">
                <a16:creationId xmlns:a16="http://schemas.microsoft.com/office/drawing/2014/main" id="{E12275C6-48AA-49EB-92D4-D4DE021B0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7885" y="4100456"/>
            <a:ext cx="480131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				</a:t>
            </a:r>
            <a:endParaRPr kumimoji="0" lang="pt-BR" alt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1" name="Tabela 30">
            <a:extLst>
              <a:ext uri="{FF2B5EF4-FFF2-40B4-BE49-F238E27FC236}">
                <a16:creationId xmlns:a16="http://schemas.microsoft.com/office/drawing/2014/main" id="{02645AEE-C9CA-4FBD-870A-CB2A1609D07F}"/>
              </a:ext>
            </a:extLst>
          </p:cNvPr>
          <p:cNvGraphicFramePr>
            <a:graphicFrameLocks noGrp="1"/>
          </p:cNvGraphicFramePr>
          <p:nvPr/>
        </p:nvGraphicFramePr>
        <p:xfrm>
          <a:off x="1089800" y="2950720"/>
          <a:ext cx="2716081" cy="597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6081">
                  <a:extLst>
                    <a:ext uri="{9D8B030D-6E8A-4147-A177-3AD203B41FA5}">
                      <a16:colId xmlns:a16="http://schemas.microsoft.com/office/drawing/2014/main" val="147145977"/>
                    </a:ext>
                  </a:extLst>
                </a:gridCol>
              </a:tblGrid>
              <a:tr h="210706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Fabricio Moura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8850951"/>
                  </a:ext>
                </a:extLst>
              </a:tr>
              <a:tr h="203466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Marcio André Martinez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80276443"/>
                  </a:ext>
                </a:extLst>
              </a:tr>
              <a:tr h="74403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Antonio Carlos Constantino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242213"/>
                  </a:ext>
                </a:extLst>
              </a:tr>
            </a:tbl>
          </a:graphicData>
        </a:graphic>
      </p:graphicFrame>
      <p:sp>
        <p:nvSpPr>
          <p:cNvPr id="32" name="Rectangle 5">
            <a:extLst>
              <a:ext uri="{FF2B5EF4-FFF2-40B4-BE49-F238E27FC236}">
                <a16:creationId xmlns:a16="http://schemas.microsoft.com/office/drawing/2014/main" id="{7E6A742E-2492-49DC-AEBB-2B01AFA7D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762" y="2495233"/>
            <a:ext cx="2469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CONSELHO FISCAL</a:t>
            </a:r>
            <a:endParaRPr kumimoji="0" lang="pt-BR" altLang="pt-BR" sz="1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Efetivos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3" name="Tabela 32">
            <a:extLst>
              <a:ext uri="{FF2B5EF4-FFF2-40B4-BE49-F238E27FC236}">
                <a16:creationId xmlns:a16="http://schemas.microsoft.com/office/drawing/2014/main" id="{E1CB9E4A-CA3C-475B-99C9-A4AAE4006ADF}"/>
              </a:ext>
            </a:extLst>
          </p:cNvPr>
          <p:cNvGraphicFramePr>
            <a:graphicFrameLocks noGrp="1"/>
          </p:cNvGraphicFramePr>
          <p:nvPr/>
        </p:nvGraphicFramePr>
        <p:xfrm>
          <a:off x="1089800" y="3830564"/>
          <a:ext cx="2716081" cy="649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6081">
                  <a:extLst>
                    <a:ext uri="{9D8B030D-6E8A-4147-A177-3AD203B41FA5}">
                      <a16:colId xmlns:a16="http://schemas.microsoft.com/office/drawing/2014/main" val="122819953"/>
                    </a:ext>
                  </a:extLst>
                </a:gridCol>
              </a:tblGrid>
              <a:tr h="216515">
                <a:tc>
                  <a:txBody>
                    <a:bodyPr/>
                    <a:lstStyle/>
                    <a:p>
                      <a:pPr algn="just"/>
                      <a:r>
                        <a:rPr lang="pt-BR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José Carlos Arruda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79439214"/>
                  </a:ext>
                </a:extLst>
              </a:tr>
              <a:tr h="216515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Marcelo Diógenes Carandina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18162590"/>
                  </a:ext>
                </a:extLst>
              </a:tr>
              <a:tr h="216515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Israel Guerra Lopes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09978763"/>
                  </a:ext>
                </a:extLst>
              </a:tr>
            </a:tbl>
          </a:graphicData>
        </a:graphic>
      </p:graphicFrame>
      <p:sp>
        <p:nvSpPr>
          <p:cNvPr id="34" name="Rectangle 6">
            <a:extLst>
              <a:ext uri="{FF2B5EF4-FFF2-40B4-BE49-F238E27FC236}">
                <a16:creationId xmlns:a16="http://schemas.microsoft.com/office/drawing/2014/main" id="{1B168BD1-A115-49C0-A805-F6446C97E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763" y="3512468"/>
            <a:ext cx="1210010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Suplentes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5" name="Tabela 34">
            <a:extLst>
              <a:ext uri="{FF2B5EF4-FFF2-40B4-BE49-F238E27FC236}">
                <a16:creationId xmlns:a16="http://schemas.microsoft.com/office/drawing/2014/main" id="{87AD2AF3-611D-49B3-9828-C228EA17C539}"/>
              </a:ext>
            </a:extLst>
          </p:cNvPr>
          <p:cNvGraphicFramePr>
            <a:graphicFrameLocks noGrp="1"/>
          </p:cNvGraphicFramePr>
          <p:nvPr/>
        </p:nvGraphicFramePr>
        <p:xfrm>
          <a:off x="4553450" y="4346677"/>
          <a:ext cx="3179192" cy="724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9192">
                  <a:extLst>
                    <a:ext uri="{9D8B030D-6E8A-4147-A177-3AD203B41FA5}">
                      <a16:colId xmlns:a16="http://schemas.microsoft.com/office/drawing/2014/main" val="151578468"/>
                    </a:ext>
                  </a:extLst>
                </a:gridCol>
              </a:tblGrid>
              <a:tr h="372082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José Lopes Aquino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34643280"/>
                  </a:ext>
                </a:extLst>
              </a:tr>
              <a:tr h="352138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Irineu Borrasca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620428"/>
                  </a:ext>
                </a:extLst>
              </a:tr>
            </a:tbl>
          </a:graphicData>
        </a:graphic>
      </p:graphicFrame>
      <p:graphicFrame>
        <p:nvGraphicFramePr>
          <p:cNvPr id="36" name="Tabela 35">
            <a:extLst>
              <a:ext uri="{FF2B5EF4-FFF2-40B4-BE49-F238E27FC236}">
                <a16:creationId xmlns:a16="http://schemas.microsoft.com/office/drawing/2014/main" id="{F8E3D217-F4D1-484C-9668-B59F837F0862}"/>
              </a:ext>
            </a:extLst>
          </p:cNvPr>
          <p:cNvGraphicFramePr>
            <a:graphicFrameLocks noGrp="1"/>
          </p:cNvGraphicFramePr>
          <p:nvPr/>
        </p:nvGraphicFramePr>
        <p:xfrm>
          <a:off x="4553450" y="5514539"/>
          <a:ext cx="3179192" cy="566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9192">
                  <a:extLst>
                    <a:ext uri="{9D8B030D-6E8A-4147-A177-3AD203B41FA5}">
                      <a16:colId xmlns:a16="http://schemas.microsoft.com/office/drawing/2014/main" val="1050541095"/>
                    </a:ext>
                  </a:extLst>
                </a:gridCol>
              </a:tblGrid>
              <a:tr h="285478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Irineu Munhoz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15245066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Elison</a:t>
                      </a:r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Cattâneo</a:t>
                      </a:r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Estrada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5148978"/>
                  </a:ext>
                </a:extLst>
              </a:tr>
            </a:tbl>
          </a:graphicData>
        </a:graphic>
      </p:graphicFrame>
      <p:sp>
        <p:nvSpPr>
          <p:cNvPr id="37" name="Rectangle 7">
            <a:extLst>
              <a:ext uri="{FF2B5EF4-FFF2-40B4-BE49-F238E27FC236}">
                <a16:creationId xmlns:a16="http://schemas.microsoft.com/office/drawing/2014/main" id="{84D239C6-7A7A-462F-80B9-7087E8020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609" y="3877265"/>
            <a:ext cx="618348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DELEGADOS REPRESENTANTES JUNTO A FIEP</a:t>
            </a:r>
            <a:endParaRPr kumimoji="0" lang="pt-BR" altLang="pt-BR" sz="1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Efetivos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					</a:t>
            </a:r>
            <a:endParaRPr kumimoji="0" lang="pt-BR" alt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D06455DA-D79E-46B3-9DF7-06F3C9FE64B1}"/>
              </a:ext>
            </a:extLst>
          </p:cNvPr>
          <p:cNvSpPr txBox="1"/>
          <p:nvPr/>
        </p:nvSpPr>
        <p:spPr>
          <a:xfrm>
            <a:off x="4553450" y="5224150"/>
            <a:ext cx="42609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Suplentes</a:t>
            </a:r>
            <a:endParaRPr kumimoji="0" lang="pt-BR" altLang="pt-B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5" name="Objeto 24">
            <a:extLst>
              <a:ext uri="{FF2B5EF4-FFF2-40B4-BE49-F238E27FC236}">
                <a16:creationId xmlns:a16="http://schemas.microsoft.com/office/drawing/2014/main" id="{0A444BC2-1DFB-8245-B936-C081F92A37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0530" y="4812420"/>
          <a:ext cx="2166416" cy="1268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650992" imgH="3733800" progId="CorelDraw.Graphic.16">
                  <p:embed/>
                </p:oleObj>
              </mc:Choice>
              <mc:Fallback>
                <p:oleObj name="CorelDRAW" r:id="rId2" imgW="5650992" imgH="3733800" progId="CorelDraw.Graphic.16">
                  <p:embed/>
                  <p:pic>
                    <p:nvPicPr>
                      <p:cNvPr id="25" name="Objeto 24">
                        <a:extLst>
                          <a:ext uri="{FF2B5EF4-FFF2-40B4-BE49-F238E27FC236}">
                            <a16:creationId xmlns:a16="http://schemas.microsoft.com/office/drawing/2014/main" id="{0A444BC2-1DFB-8245-B936-C081F92A37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0530" y="4812420"/>
                        <a:ext cx="2166416" cy="1268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2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EA3E465-5C65-4E30-A19B-834B65C2F7DD}"/>
              </a:ext>
            </a:extLst>
          </p:cNvPr>
          <p:cNvGraphicFramePr>
            <a:graphicFrameLocks noGrp="1"/>
          </p:cNvGraphicFramePr>
          <p:nvPr/>
        </p:nvGraphicFramePr>
        <p:xfrm>
          <a:off x="1872842" y="1119213"/>
          <a:ext cx="6986952" cy="751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0794">
                  <a:extLst>
                    <a:ext uri="{9D8B030D-6E8A-4147-A177-3AD203B41FA5}">
                      <a16:colId xmlns:a16="http://schemas.microsoft.com/office/drawing/2014/main" val="3226114646"/>
                    </a:ext>
                  </a:extLst>
                </a:gridCol>
                <a:gridCol w="3496158">
                  <a:extLst>
                    <a:ext uri="{9D8B030D-6E8A-4147-A177-3AD203B41FA5}">
                      <a16:colId xmlns:a16="http://schemas.microsoft.com/office/drawing/2014/main" val="3750586189"/>
                    </a:ext>
                  </a:extLst>
                </a:gridCol>
              </a:tblGrid>
              <a:tr h="400519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Móveis Estofados/Colchões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Marcos Aurelio Tudino</a:t>
                      </a:r>
                      <a:endParaRPr lang="pt-BR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62570642"/>
                  </a:ext>
                </a:extLst>
              </a:tr>
              <a:tr h="351013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Móveis Painéis/Madeira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Diego Munhoz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62782172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11602D1-2C8C-4B02-B91B-ECFBBB87C52C}"/>
              </a:ext>
            </a:extLst>
          </p:cNvPr>
          <p:cNvGraphicFramePr>
            <a:graphicFrameLocks noGrp="1"/>
          </p:cNvGraphicFramePr>
          <p:nvPr/>
        </p:nvGraphicFramePr>
        <p:xfrm>
          <a:off x="1934783" y="2426970"/>
          <a:ext cx="6925011" cy="2123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9847">
                  <a:extLst>
                    <a:ext uri="{9D8B030D-6E8A-4147-A177-3AD203B41FA5}">
                      <a16:colId xmlns:a16="http://schemas.microsoft.com/office/drawing/2014/main" val="1329408628"/>
                    </a:ext>
                  </a:extLst>
                </a:gridCol>
                <a:gridCol w="3465164">
                  <a:extLst>
                    <a:ext uri="{9D8B030D-6E8A-4147-A177-3AD203B41FA5}">
                      <a16:colId xmlns:a16="http://schemas.microsoft.com/office/drawing/2014/main" val="4279356854"/>
                    </a:ext>
                  </a:extLst>
                </a:gridCol>
              </a:tblGrid>
              <a:tr h="375542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Mulheres Empreendedoras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Sonia Cristina </a:t>
                      </a:r>
                      <a:r>
                        <a:rPr lang="pt-BR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Grassano</a:t>
                      </a:r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Barros de Carvalho 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5098140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Empreendedorismo Solidário 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Elison</a:t>
                      </a: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pt-BR" sz="1200" b="1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Cattâneo</a:t>
                      </a: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Estrada 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61745139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Inovação e Tecnologia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Eduardo Paludeto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56164215"/>
                  </a:ext>
                </a:extLst>
              </a:tr>
              <a:tr h="330507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Relações Internacionais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Rajanad</a:t>
                      </a: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Albano da Costa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65638745"/>
                  </a:ext>
                </a:extLst>
              </a:tr>
              <a:tr h="343376">
                <a:tc>
                  <a:txBody>
                    <a:bodyPr/>
                    <a:lstStyle/>
                    <a:p>
                      <a:pPr algn="just"/>
                      <a:r>
                        <a:rPr lang="pt-BR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Sustentabilidade</a:t>
                      </a:r>
                      <a:endParaRPr lang="pt-BR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João Angelo Tudino 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6639259"/>
                  </a:ext>
                </a:extLst>
              </a:tr>
              <a:tr h="322690">
                <a:tc>
                  <a:txBody>
                    <a:bodyPr/>
                    <a:lstStyle/>
                    <a:p>
                      <a:pPr algn="just"/>
                      <a:r>
                        <a:rPr lang="pt-BR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Jovem Empreendedor </a:t>
                      </a:r>
                      <a:endParaRPr lang="pt-BR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Guilherme Arruda 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77925813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4C4248D-BFD1-49DE-AF44-5F1AF2F1D05B}"/>
              </a:ext>
            </a:extLst>
          </p:cNvPr>
          <p:cNvGraphicFramePr>
            <a:graphicFrameLocks noGrp="1"/>
          </p:cNvGraphicFramePr>
          <p:nvPr/>
        </p:nvGraphicFramePr>
        <p:xfrm>
          <a:off x="1934784" y="4873639"/>
          <a:ext cx="6925010" cy="1227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5010">
                  <a:extLst>
                    <a:ext uri="{9D8B030D-6E8A-4147-A177-3AD203B41FA5}">
                      <a16:colId xmlns:a16="http://schemas.microsoft.com/office/drawing/2014/main" val="48144185"/>
                    </a:ext>
                  </a:extLst>
                </a:gridCol>
              </a:tblGrid>
              <a:tr h="409150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Irineu Munhoz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2260265"/>
                  </a:ext>
                </a:extLst>
              </a:tr>
              <a:tr h="409150">
                <a:tc>
                  <a:txBody>
                    <a:bodyPr/>
                    <a:lstStyle/>
                    <a:p>
                      <a:pPr algn="just"/>
                      <a:r>
                        <a:rPr lang="pt-BR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Élio Sergio Pavanato</a:t>
                      </a:r>
                      <a:endParaRPr lang="pt-BR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9509958"/>
                  </a:ext>
                </a:extLst>
              </a:tr>
              <a:tr h="409150">
                <a:tc>
                  <a:txBody>
                    <a:bodyPr/>
                    <a:lstStyle/>
                    <a:p>
                      <a:pPr algn="just"/>
                      <a:r>
                        <a:rPr lang="pt-BR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José Carlos Morales Moura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905321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CC7896F7-D7BC-4184-B682-6F8615A21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842" y="637454"/>
            <a:ext cx="205056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CÂMARAS SETORIAIS</a:t>
            </a:r>
            <a:endParaRPr kumimoji="0" lang="pt-BR" alt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8BE2EA4-F264-423F-878F-E5C648874EDB}"/>
              </a:ext>
            </a:extLst>
          </p:cNvPr>
          <p:cNvSpPr txBox="1"/>
          <p:nvPr/>
        </p:nvSpPr>
        <p:spPr>
          <a:xfrm>
            <a:off x="1872842" y="2007597"/>
            <a:ext cx="6094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CÂMARAS TEMÁTICAS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F2812F2-9DB7-4FD7-B9D0-47235D95E3ED}"/>
              </a:ext>
            </a:extLst>
          </p:cNvPr>
          <p:cNvSpPr txBox="1"/>
          <p:nvPr/>
        </p:nvSpPr>
        <p:spPr>
          <a:xfrm>
            <a:off x="1872842" y="4573404"/>
            <a:ext cx="6094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CONSELHO DE ÉTICA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34DE0852-C02A-6847-8715-4DE4DC843F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21795" y="4738846"/>
          <a:ext cx="2326947" cy="1362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650992" imgH="3733800" progId="CorelDraw.Graphic.16">
                  <p:embed/>
                </p:oleObj>
              </mc:Choice>
              <mc:Fallback>
                <p:oleObj name="CorelDRAW" r:id="rId2" imgW="5650992" imgH="3733800" progId="CorelDraw.Graphic.16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34DE0852-C02A-6847-8715-4DE4DC843F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1795" y="4738846"/>
                        <a:ext cx="2326947" cy="13622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915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C9F3B06-1CF1-0D43-8A85-50B617612024}"/>
              </a:ext>
            </a:extLst>
          </p:cNvPr>
          <p:cNvSpPr txBox="1"/>
          <p:nvPr/>
        </p:nvSpPr>
        <p:spPr>
          <a:xfrm>
            <a:off x="1289119" y="407504"/>
            <a:ext cx="6182139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Hind" panose="020B0604020202020204" pitchFamily="34" charset="0"/>
              </a:rPr>
              <a:t>O SIMA</a:t>
            </a:r>
            <a:r>
              <a:rPr lang="pt-BR" sz="2800" b="0" i="0" u="none" strike="noStrike" dirty="0">
                <a:effectLst/>
                <a:latin typeface="Hind" panose="020B0604020202020204" pitchFamily="34" charset="0"/>
              </a:rPr>
              <a:t> conta hoje com 8 (oito) CÂMARAS, </a:t>
            </a:r>
            <a:r>
              <a:rPr lang="pt-BR" sz="2800" dirty="0">
                <a:latin typeface="Hind" panose="020B0604020202020204" pitchFamily="34" charset="0"/>
              </a:rPr>
              <a:t>sendo 2 (</a:t>
            </a:r>
            <a:r>
              <a:rPr lang="pt-BR" sz="2800" b="0" i="0" u="none" strike="noStrike" dirty="0">
                <a:effectLst/>
                <a:latin typeface="Hind" panose="020B0604020202020204" pitchFamily="34" charset="0"/>
              </a:rPr>
              <a:t>duas) SETORIAIS e 6 (seis) TEMÁTICAS.</a:t>
            </a:r>
          </a:p>
          <a:p>
            <a:pPr algn="just"/>
            <a:endParaRPr lang="pt-BR" sz="2800" dirty="0">
              <a:latin typeface="Hind" panose="020B0604020202020204" pitchFamily="34" charset="0"/>
            </a:endParaRPr>
          </a:p>
          <a:p>
            <a:pPr algn="just"/>
            <a:r>
              <a:rPr lang="pt-BR" sz="2400" b="1" i="0" u="none" strike="noStrike" dirty="0">
                <a:effectLst/>
                <a:latin typeface="Hind" panose="020B0604020202020204" pitchFamily="34" charset="0"/>
              </a:rPr>
              <a:t>OBJETIVOS DAS CÂMARAS:</a:t>
            </a:r>
          </a:p>
          <a:p>
            <a:pPr algn="just"/>
            <a:r>
              <a:rPr lang="pt-BR" sz="2400" dirty="0">
                <a:latin typeface="Hind" panose="020B0604020202020204" pitchFamily="34" charset="0"/>
              </a:rPr>
              <a:t>Descentralização da gestão abrindo canais mais próximos aos associados e de suas necessidades. Visa reconhecer as demandas, encaminhar propostas de apoio à possíveis soluções, tendo o SIMA como MEDIADOR e FOMENTADOR junto a entidades e órgãos públicos e privados e CRIAR nos associados o ESPIRITO COLABORATIVO na busca conjunta de soluções à problemas comuns.</a:t>
            </a:r>
            <a:endParaRPr lang="pt-BR" sz="2400" b="0" i="0" u="none" strike="noStrike" dirty="0">
              <a:effectLst/>
              <a:latin typeface="Hind" panose="020B0604020202020204" pitchFamily="34" charset="0"/>
            </a:endParaRPr>
          </a:p>
          <a:p>
            <a:pPr fontAlgn="t"/>
            <a:r>
              <a:rPr lang="pt-BR" sz="2400" b="0" i="0" u="none" strike="noStrike" dirty="0">
                <a:effectLst/>
                <a:latin typeface="Hind" panose="020B0604020202020204" pitchFamily="34" charset="0"/>
              </a:rPr>
              <a:t> </a:t>
            </a:r>
          </a:p>
          <a:p>
            <a:pPr algn="just"/>
            <a:endParaRPr lang="pt-BR" b="0" i="0" u="none" strike="noStrike" dirty="0">
              <a:effectLst/>
              <a:latin typeface="Hind" panose="020B0604020202020204" pitchFamily="34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516613EA-3914-984D-8A5B-5F574C21B0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64487" y="4319809"/>
          <a:ext cx="2882348" cy="1643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650992" imgH="3733800" progId="CorelDraw.Graphic.16">
                  <p:embed/>
                </p:oleObj>
              </mc:Choice>
              <mc:Fallback>
                <p:oleObj name="CorelDRAW" r:id="rId2" imgW="5650992" imgH="3733800" progId="CorelDraw.Graphic.16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516613EA-3914-984D-8A5B-5F574C21B0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487" y="4319809"/>
                        <a:ext cx="2882348" cy="1643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555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46A6DB2-CC69-D84F-9BAE-69A2D6ED3D59}"/>
              </a:ext>
            </a:extLst>
          </p:cNvPr>
          <p:cNvSpPr txBox="1"/>
          <p:nvPr/>
        </p:nvSpPr>
        <p:spPr>
          <a:xfrm>
            <a:off x="69574" y="-14699"/>
            <a:ext cx="815008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pt-BR" sz="2800" u="sng" dirty="0">
                <a:latin typeface="Hind" panose="020B0604020202020204" pitchFamily="34" charset="0"/>
              </a:rPr>
              <a:t>CÂMARAS SETORIAS</a:t>
            </a:r>
            <a:r>
              <a:rPr lang="pt-BR" sz="2800" dirty="0">
                <a:latin typeface="Hind" panose="020B0604020202020204" pitchFamily="34" charset="0"/>
              </a:rPr>
              <a:t>:</a:t>
            </a:r>
          </a:p>
          <a:p>
            <a:pPr fontAlgn="t"/>
            <a:endParaRPr lang="pt-BR" sz="2800" dirty="0">
              <a:latin typeface="Hind" panose="020B0604020202020204" pitchFamily="34" charset="0"/>
            </a:endParaRPr>
          </a:p>
          <a:p>
            <a:pPr fontAlgn="t"/>
            <a:r>
              <a:rPr lang="pt-BR" sz="2800" dirty="0">
                <a:latin typeface="Hind" panose="020B0604020202020204" pitchFamily="34" charset="0"/>
              </a:rPr>
              <a:t>As duas câmaras setoriais representam mais de 80% das atividades diretas dos nossos associados e  tratarão assuntos mais ligados a cadeia produtiva e questões legais/fiscais.</a:t>
            </a:r>
          </a:p>
          <a:p>
            <a:pPr fontAlgn="t"/>
            <a:endParaRPr lang="pt-BR" sz="2800" b="1" dirty="0">
              <a:latin typeface="Hind" panose="020B0604020202020204" pitchFamily="34" charset="0"/>
            </a:endParaRPr>
          </a:p>
          <a:p>
            <a:pPr fontAlgn="t"/>
            <a:r>
              <a:rPr lang="pt-BR" sz="2800" b="1" dirty="0"/>
              <a:t>Móveis Estofados/Colchões</a:t>
            </a:r>
            <a:r>
              <a:rPr lang="pt-BR" sz="2800" dirty="0"/>
              <a:t> </a:t>
            </a:r>
          </a:p>
          <a:p>
            <a:pPr fontAlgn="t"/>
            <a:r>
              <a:rPr lang="pt-BR" sz="2800" b="1" dirty="0"/>
              <a:t>Marcos Aurélio </a:t>
            </a:r>
            <a:r>
              <a:rPr lang="pt-BR" sz="2800" b="1" dirty="0" err="1"/>
              <a:t>Tudino</a:t>
            </a:r>
            <a:endParaRPr lang="pt-BR" sz="2800" dirty="0"/>
          </a:p>
          <a:p>
            <a:pPr fontAlgn="t"/>
            <a:endParaRPr lang="pt-BR" sz="2800" b="1" dirty="0"/>
          </a:p>
          <a:p>
            <a:pPr fontAlgn="t"/>
            <a:endParaRPr lang="pt-BR" sz="2800" b="1" dirty="0"/>
          </a:p>
          <a:p>
            <a:pPr fontAlgn="t"/>
            <a:r>
              <a:rPr lang="pt-BR" sz="2800" b="1" dirty="0"/>
              <a:t>Móveis Painéis/Madeira</a:t>
            </a:r>
            <a:r>
              <a:rPr lang="pt-BR" sz="2800" dirty="0"/>
              <a:t> </a:t>
            </a:r>
          </a:p>
          <a:p>
            <a:pPr fontAlgn="t"/>
            <a:r>
              <a:rPr lang="pt-BR" sz="2800" b="1" dirty="0"/>
              <a:t>Diego Munhoz</a:t>
            </a:r>
            <a:endParaRPr lang="pt-BR" sz="2800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9E19626-4D47-A740-B913-FE20E71536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64265" y="4452731"/>
          <a:ext cx="2644639" cy="1548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650992" imgH="3733800" progId="CorelDraw.Graphic.16">
                  <p:embed/>
                </p:oleObj>
              </mc:Choice>
              <mc:Fallback>
                <p:oleObj name="CorelDRAW" r:id="rId2" imgW="5650992" imgH="3733800" progId="CorelDraw.Graphic.16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A9E19626-4D47-A740-B913-FE20E71536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4265" y="4452731"/>
                        <a:ext cx="2644639" cy="1548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6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C3C53FB-FEDA-A946-893C-A77FEE5170C5}"/>
              </a:ext>
            </a:extLst>
          </p:cNvPr>
          <p:cNvSpPr txBox="1"/>
          <p:nvPr/>
        </p:nvSpPr>
        <p:spPr>
          <a:xfrm>
            <a:off x="631716" y="86916"/>
            <a:ext cx="9539416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dirty="0">
              <a:latin typeface="Hind" panose="020B0604020202020204" pitchFamily="34" charset="0"/>
            </a:endParaRPr>
          </a:p>
          <a:p>
            <a:pPr algn="ctr"/>
            <a:r>
              <a:rPr lang="pt-BR" sz="2800" b="0" i="0" u="sng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CÂMARAS TEMÁTICAS</a:t>
            </a:r>
            <a:r>
              <a:rPr lang="pt-BR" sz="28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/>
            <a:endParaRPr lang="pt-BR" sz="2800" b="0" i="0" u="none" strike="noStrik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pt-BR" sz="28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ão 6(seis) e buscarão tratar de temas específicos e relevantes para o momento vivido pelos associados, suas organizações empresariais e pela comunidade local, tais como: Sucessão, Internacionalização, novas tecnologias de operação e gestão, potencialização da inclusão de novos  empresários na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VIDA SINDICAL representativa, bem como ações comunitárias conjuntas de inclusão social e empregabilidade. </a:t>
            </a:r>
          </a:p>
          <a:p>
            <a:pPr algn="just"/>
            <a:endParaRPr lang="pt-BR" sz="3200" b="0" i="0" u="none" strike="noStrik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440557BD-4221-A74F-97FF-2D5CA14DF3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40348" y="4780722"/>
          <a:ext cx="2187297" cy="128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650992" imgH="3733800" progId="CorelDraw.Graphic.16">
                  <p:embed/>
                </p:oleObj>
              </mc:Choice>
              <mc:Fallback>
                <p:oleObj name="CorelDRAW" r:id="rId2" imgW="5650992" imgH="3733800" progId="CorelDraw.Graphic.16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440557BD-4221-A74F-97FF-2D5CA14DF3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0348" y="4780722"/>
                        <a:ext cx="2187297" cy="1280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236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3492DF6-5E1E-794A-BA10-9974281E2AA0}"/>
              </a:ext>
            </a:extLst>
          </p:cNvPr>
          <p:cNvSpPr txBox="1"/>
          <p:nvPr/>
        </p:nvSpPr>
        <p:spPr>
          <a:xfrm>
            <a:off x="1371600" y="0"/>
            <a:ext cx="10095471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b="1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Mulheres Empreendedoras</a:t>
            </a:r>
            <a:r>
              <a:rPr lang="pt-BR" sz="23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algn="just"/>
            <a:r>
              <a:rPr lang="pt-BR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pt-BR" sz="23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Sônia Cristina </a:t>
            </a:r>
            <a:r>
              <a:rPr lang="pt-BR" sz="2300" b="0" i="0" u="none" strike="noStrike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Grassano</a:t>
            </a:r>
            <a:r>
              <a:rPr lang="pt-BR" sz="23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Barros de Carvalho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300" b="0" i="0" u="none" strike="noStrik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b="1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Empreendedorismo Solidário </a:t>
            </a:r>
            <a:endParaRPr lang="pt-BR" sz="2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BR" sz="23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pt-BR" sz="2300" b="0" i="0" u="none" strike="noStrike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Elison</a:t>
            </a:r>
            <a:r>
              <a:rPr lang="pt-BR" sz="23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300" b="0" i="0" u="none" strike="noStrike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Cattâneo</a:t>
            </a:r>
            <a:r>
              <a:rPr lang="pt-BR" sz="23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Estrada</a:t>
            </a:r>
          </a:p>
          <a:p>
            <a:pPr algn="just"/>
            <a:endParaRPr lang="pt-BR" sz="2300" b="0" i="0" u="none" strike="noStrik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b="1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Inovação e Tecnologia</a:t>
            </a:r>
            <a:r>
              <a:rPr lang="pt-BR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/>
            <a:r>
              <a:rPr lang="pt-BR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pt-BR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3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Eduardo </a:t>
            </a:r>
            <a:r>
              <a:rPr lang="pt-BR" sz="2300" b="0" i="0" u="none" strike="noStrike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Paludetto</a:t>
            </a:r>
            <a:r>
              <a:rPr lang="pt-BR" sz="23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/>
            <a:endParaRPr lang="pt-BR" sz="2300" b="0" i="0" u="none" strike="noStrik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b="1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Relações Internacionais</a:t>
            </a:r>
            <a:r>
              <a:rPr lang="pt-BR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/>
            <a:r>
              <a:rPr lang="pt-BR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pt-BR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300" b="0" i="0" u="none" strike="noStrike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Rajanad</a:t>
            </a:r>
            <a:r>
              <a:rPr lang="pt-BR" sz="23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Albano da Costa </a:t>
            </a:r>
          </a:p>
          <a:p>
            <a:pPr algn="just"/>
            <a:endParaRPr lang="pt-BR" sz="2300" b="0" i="0" u="none" strike="noStrik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b="1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Sustentabilidade</a:t>
            </a:r>
            <a:r>
              <a:rPr lang="pt-BR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t-BR" sz="2300" b="0" i="0" u="none" strike="noStrik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BR" sz="23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João Ângelo </a:t>
            </a:r>
            <a:r>
              <a:rPr lang="pt-BR" sz="2300" b="0" i="0" u="none" strike="noStrike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Tudino</a:t>
            </a:r>
            <a:endParaRPr lang="pt-BR" sz="2300" b="0" i="0" u="none" strike="noStrik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300" b="0" i="0" u="none" strike="noStrike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b="1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Jovem Empreendedor </a:t>
            </a:r>
          </a:p>
          <a:p>
            <a:pPr algn="just"/>
            <a:r>
              <a:rPr lang="pt-BR" sz="2800" b="1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pt-BR" sz="2300" b="0" i="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Guilherme Arruda 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4A40A330-F04D-9F42-8945-1552DFDFB4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99102" y="4707293"/>
          <a:ext cx="2209802" cy="1293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650992" imgH="3733800" progId="CorelDraw.Graphic.16">
                  <p:embed/>
                </p:oleObj>
              </mc:Choice>
              <mc:Fallback>
                <p:oleObj name="CorelDRAW" r:id="rId2" imgW="5650992" imgH="3733800" progId="CorelDraw.Graphic.16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4A40A330-F04D-9F42-8945-1552DFDFB4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9102" y="4707293"/>
                        <a:ext cx="2209802" cy="1293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370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39FFDA5-F7C9-9F43-B931-BDBD1AACCD47}"/>
              </a:ext>
            </a:extLst>
          </p:cNvPr>
          <p:cNvSpPr txBox="1"/>
          <p:nvPr/>
        </p:nvSpPr>
        <p:spPr>
          <a:xfrm>
            <a:off x="626165" y="0"/>
            <a:ext cx="119492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/>
              <a:t>CONSELHO DE ÉTICA</a:t>
            </a:r>
            <a:r>
              <a:rPr lang="pt-BR" sz="2400" b="1" dirty="0"/>
              <a:t>: </a:t>
            </a:r>
          </a:p>
          <a:p>
            <a:endParaRPr lang="pt-BR" sz="2400" b="1" dirty="0"/>
          </a:p>
          <a:p>
            <a:r>
              <a:rPr lang="pt-BR" sz="2400" b="1" dirty="0"/>
              <a:t>Se prestará a MEDIAÇÃO de possíveis conflitos entre associados, </a:t>
            </a:r>
          </a:p>
          <a:p>
            <a:r>
              <a:rPr lang="pt-BR" sz="2400" b="1" dirty="0"/>
              <a:t>onde o objetivo é PACIFICAR os ânimos e potencializar as relações </a:t>
            </a:r>
          </a:p>
          <a:p>
            <a:r>
              <a:rPr lang="pt-BR" sz="2400" b="1" dirty="0"/>
              <a:t>ÉTICAS e COLABORATIVAS potencializando o associativismo como</a:t>
            </a:r>
          </a:p>
          <a:p>
            <a:r>
              <a:rPr lang="pt-BR" sz="2400" b="1" dirty="0"/>
              <a:t>canal para o progresso empresarial.</a:t>
            </a:r>
          </a:p>
          <a:p>
            <a:r>
              <a:rPr lang="pt-BR" sz="2400" b="1" dirty="0"/>
              <a:t> </a:t>
            </a:r>
          </a:p>
          <a:p>
            <a:r>
              <a:rPr lang="pt-BR" sz="2400" dirty="0"/>
              <a:t>SÃO 3 (TRES) OS MEMBROS DO CONSELHO DE ÉTICA:</a:t>
            </a:r>
          </a:p>
          <a:p>
            <a:endParaRPr lang="pt-BR" sz="2400" dirty="0"/>
          </a:p>
          <a:p>
            <a:r>
              <a:rPr lang="pt-BR" sz="2400" dirty="0"/>
              <a:t>IRINEU MUNHOZ </a:t>
            </a:r>
          </a:p>
          <a:p>
            <a:endParaRPr lang="pt-BR" sz="2400" dirty="0"/>
          </a:p>
          <a:p>
            <a:r>
              <a:rPr lang="pt-BR" sz="2400" dirty="0"/>
              <a:t>ÉLIO SERGIO PAVANATO</a:t>
            </a:r>
          </a:p>
          <a:p>
            <a:endParaRPr lang="pt-BR" sz="2400" dirty="0"/>
          </a:p>
          <a:p>
            <a:r>
              <a:rPr lang="pt-BR" sz="2400" dirty="0"/>
              <a:t>JOSÉ CARLOS MOURALES MOURA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83CE842-D9A6-C443-86C9-F8B3504DA0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50895" y="4698206"/>
          <a:ext cx="2282685" cy="1336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650992" imgH="3733800" progId="CorelDraw.Graphic.16">
                  <p:embed/>
                </p:oleObj>
              </mc:Choice>
              <mc:Fallback>
                <p:oleObj name="CorelDRAW" r:id="rId2" imgW="5650992" imgH="3733800" progId="CorelDraw.Graphic.16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83CE842-D9A6-C443-86C9-F8B3504DA0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0895" y="4698206"/>
                        <a:ext cx="2282685" cy="1336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50327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Galeria</Template>
  <TotalTime>0</TotalTime>
  <Words>517</Words>
  <Application>Microsoft Office PowerPoint</Application>
  <PresentationFormat>Widescreen</PresentationFormat>
  <Paragraphs>110</Paragraphs>
  <Slides>10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Gill Sans MT</vt:lpstr>
      <vt:lpstr>Hind</vt:lpstr>
      <vt:lpstr>Times New Roman</vt:lpstr>
      <vt:lpstr>Verdana</vt:lpstr>
      <vt:lpstr>Galeria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Muito obrigado pela  atenção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Yaskara Cristina Batista De Souza</cp:lastModifiedBy>
  <cp:revision>1</cp:revision>
  <dcterms:created xsi:type="dcterms:W3CDTF">2021-10-18T20:34:46Z</dcterms:created>
  <dcterms:modified xsi:type="dcterms:W3CDTF">2021-10-19T17:34:41Z</dcterms:modified>
</cp:coreProperties>
</file>